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43524488" cy="243109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0" d="100"/>
          <a:sy n="30" d="100"/>
        </p:scale>
        <p:origin x="6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0561" y="3978673"/>
            <a:ext cx="32643366" cy="8463821"/>
          </a:xfrm>
        </p:spPr>
        <p:txBody>
          <a:bodyPr anchor="b"/>
          <a:lstStyle>
            <a:lvl1pPr algn="ctr">
              <a:defRPr sz="21270"/>
            </a:lvl1pPr>
          </a:lstStyle>
          <a:p>
            <a:r>
              <a:rPr lang="ja-JP" altLang="en-US"/>
              <a:t>マスター タイトルの書式設定</a:t>
            </a:r>
            <a:endParaRPr lang="en-US" dirty="0"/>
          </a:p>
        </p:txBody>
      </p:sp>
      <p:sp>
        <p:nvSpPr>
          <p:cNvPr id="3" name="Subtitle 2"/>
          <p:cNvSpPr>
            <a:spLocks noGrp="1"/>
          </p:cNvSpPr>
          <p:nvPr>
            <p:ph type="subTitle" idx="1"/>
          </p:nvPr>
        </p:nvSpPr>
        <p:spPr>
          <a:xfrm>
            <a:off x="5440561" y="12768891"/>
            <a:ext cx="32643366" cy="5869523"/>
          </a:xfrm>
        </p:spPr>
        <p:txBody>
          <a:bodyPr/>
          <a:lstStyle>
            <a:lvl1pPr marL="0" indent="0" algn="ctr">
              <a:buNone/>
              <a:defRPr sz="8510"/>
            </a:lvl1pPr>
            <a:lvl2pPr marL="1620520" indent="0" algn="ctr">
              <a:buNone/>
              <a:defRPr sz="7090"/>
            </a:lvl2pPr>
            <a:lvl3pPr marL="3241675" indent="0" algn="ctr">
              <a:buNone/>
              <a:defRPr sz="6380"/>
            </a:lvl3pPr>
            <a:lvl4pPr marL="4862195" indent="0" algn="ctr">
              <a:buNone/>
              <a:defRPr sz="5670"/>
            </a:lvl4pPr>
            <a:lvl5pPr marL="6482715" indent="0" algn="ctr">
              <a:buNone/>
              <a:defRPr sz="5670"/>
            </a:lvl5pPr>
            <a:lvl6pPr marL="8103870" indent="0" algn="ctr">
              <a:buNone/>
              <a:defRPr sz="5670"/>
            </a:lvl6pPr>
            <a:lvl7pPr marL="9724390" indent="0" algn="ctr">
              <a:buNone/>
              <a:defRPr sz="5670"/>
            </a:lvl7pPr>
            <a:lvl8pPr marL="11344910" indent="0" algn="ctr">
              <a:buNone/>
              <a:defRPr sz="5670"/>
            </a:lvl8pPr>
            <a:lvl9pPr marL="12966065" indent="0" algn="ctr">
              <a:buNone/>
              <a:defRPr sz="567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2" y="1294334"/>
            <a:ext cx="9384968" cy="206024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92309" y="1294334"/>
            <a:ext cx="27610847" cy="206024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69639" y="6060864"/>
            <a:ext cx="37539871" cy="10112689"/>
          </a:xfrm>
        </p:spPr>
        <p:txBody>
          <a:bodyPr anchor="b"/>
          <a:lstStyle>
            <a:lvl1pPr>
              <a:defRPr sz="2127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969639" y="16269223"/>
            <a:ext cx="37539871" cy="5318024"/>
          </a:xfrm>
        </p:spPr>
        <p:txBody>
          <a:bodyPr/>
          <a:lstStyle>
            <a:lvl1pPr marL="0" indent="0">
              <a:buNone/>
              <a:defRPr sz="8510">
                <a:solidFill>
                  <a:schemeClr val="tx1">
                    <a:tint val="75000"/>
                  </a:schemeClr>
                </a:solidFill>
              </a:defRPr>
            </a:lvl1pPr>
            <a:lvl2pPr marL="1620520" indent="0">
              <a:buNone/>
              <a:defRPr sz="7090">
                <a:solidFill>
                  <a:schemeClr val="tx1">
                    <a:tint val="75000"/>
                  </a:schemeClr>
                </a:solidFill>
              </a:defRPr>
            </a:lvl2pPr>
            <a:lvl3pPr marL="3241675" indent="0">
              <a:buNone/>
              <a:defRPr sz="6380">
                <a:solidFill>
                  <a:schemeClr val="tx1">
                    <a:tint val="75000"/>
                  </a:schemeClr>
                </a:solidFill>
              </a:defRPr>
            </a:lvl3pPr>
            <a:lvl4pPr marL="4862195" indent="0">
              <a:buNone/>
              <a:defRPr sz="5670">
                <a:solidFill>
                  <a:schemeClr val="tx1">
                    <a:tint val="75000"/>
                  </a:schemeClr>
                </a:solidFill>
              </a:defRPr>
            </a:lvl4pPr>
            <a:lvl5pPr marL="6482715" indent="0">
              <a:buNone/>
              <a:defRPr sz="5670">
                <a:solidFill>
                  <a:schemeClr val="tx1">
                    <a:tint val="75000"/>
                  </a:schemeClr>
                </a:solidFill>
              </a:defRPr>
            </a:lvl5pPr>
            <a:lvl6pPr marL="8103870" indent="0">
              <a:buNone/>
              <a:defRPr sz="5670">
                <a:solidFill>
                  <a:schemeClr val="tx1">
                    <a:tint val="75000"/>
                  </a:schemeClr>
                </a:solidFill>
              </a:defRPr>
            </a:lvl6pPr>
            <a:lvl7pPr marL="9724390" indent="0">
              <a:buNone/>
              <a:defRPr sz="5670">
                <a:solidFill>
                  <a:schemeClr val="tx1">
                    <a:tint val="75000"/>
                  </a:schemeClr>
                </a:solidFill>
              </a:defRPr>
            </a:lvl7pPr>
            <a:lvl8pPr marL="11344910" indent="0">
              <a:buNone/>
              <a:defRPr sz="5670">
                <a:solidFill>
                  <a:schemeClr val="tx1">
                    <a:tint val="75000"/>
                  </a:schemeClr>
                </a:solidFill>
              </a:defRPr>
            </a:lvl8pPr>
            <a:lvl9pPr marL="12966065" indent="0">
              <a:buNone/>
              <a:defRPr sz="567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992309"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2034272"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97978" y="1294336"/>
            <a:ext cx="37539871" cy="46989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7979" y="5959567"/>
            <a:ext cx="18412897" cy="2920692"/>
          </a:xfrm>
        </p:spPr>
        <p:txBody>
          <a:bodyPr anchor="b"/>
          <a:lstStyle>
            <a:lvl1pPr marL="0" indent="0">
              <a:buNone/>
              <a:defRPr sz="8510" b="1"/>
            </a:lvl1pPr>
            <a:lvl2pPr marL="1620520" indent="0">
              <a:buNone/>
              <a:defRPr sz="7090" b="1"/>
            </a:lvl2pPr>
            <a:lvl3pPr marL="3241675" indent="0">
              <a:buNone/>
              <a:defRPr sz="6380" b="1"/>
            </a:lvl3pPr>
            <a:lvl4pPr marL="4862195" indent="0">
              <a:buNone/>
              <a:defRPr sz="5670" b="1"/>
            </a:lvl4pPr>
            <a:lvl5pPr marL="6482715" indent="0">
              <a:buNone/>
              <a:defRPr sz="5670" b="1"/>
            </a:lvl5pPr>
            <a:lvl6pPr marL="8103870" indent="0">
              <a:buNone/>
              <a:defRPr sz="5670" b="1"/>
            </a:lvl6pPr>
            <a:lvl7pPr marL="9724390" indent="0">
              <a:buNone/>
              <a:defRPr sz="5670" b="1"/>
            </a:lvl7pPr>
            <a:lvl8pPr marL="11344910" indent="0">
              <a:buNone/>
              <a:defRPr sz="5670" b="1"/>
            </a:lvl8pPr>
            <a:lvl9pPr marL="12966065" indent="0">
              <a:buNone/>
              <a:defRPr sz="5670" b="1"/>
            </a:lvl9pPr>
          </a:lstStyle>
          <a:p>
            <a:pPr lvl="0"/>
            <a:r>
              <a:rPr lang="ja-JP" altLang="en-US"/>
              <a:t>マスター テキストの書式設定</a:t>
            </a:r>
          </a:p>
        </p:txBody>
      </p:sp>
      <p:sp>
        <p:nvSpPr>
          <p:cNvPr id="4" name="Content Placeholder 3"/>
          <p:cNvSpPr>
            <a:spLocks noGrp="1"/>
          </p:cNvSpPr>
          <p:nvPr>
            <p:ph sz="half" idx="2"/>
          </p:nvPr>
        </p:nvSpPr>
        <p:spPr>
          <a:xfrm>
            <a:off x="2997979" y="8880259"/>
            <a:ext cx="18412897"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2034272" y="5959567"/>
            <a:ext cx="18503576" cy="2920692"/>
          </a:xfrm>
        </p:spPr>
        <p:txBody>
          <a:bodyPr anchor="b"/>
          <a:lstStyle>
            <a:lvl1pPr marL="0" indent="0">
              <a:buNone/>
              <a:defRPr sz="8510" b="1"/>
            </a:lvl1pPr>
            <a:lvl2pPr marL="1620520" indent="0">
              <a:buNone/>
              <a:defRPr sz="7090" b="1"/>
            </a:lvl2pPr>
            <a:lvl3pPr marL="3241675" indent="0">
              <a:buNone/>
              <a:defRPr sz="6380" b="1"/>
            </a:lvl3pPr>
            <a:lvl4pPr marL="4862195" indent="0">
              <a:buNone/>
              <a:defRPr sz="5670" b="1"/>
            </a:lvl4pPr>
            <a:lvl5pPr marL="6482715" indent="0">
              <a:buNone/>
              <a:defRPr sz="5670" b="1"/>
            </a:lvl5pPr>
            <a:lvl6pPr marL="8103870" indent="0">
              <a:buNone/>
              <a:defRPr sz="5670" b="1"/>
            </a:lvl6pPr>
            <a:lvl7pPr marL="9724390" indent="0">
              <a:buNone/>
              <a:defRPr sz="5670" b="1"/>
            </a:lvl7pPr>
            <a:lvl8pPr marL="11344910" indent="0">
              <a:buNone/>
              <a:defRPr sz="5670" b="1"/>
            </a:lvl8pPr>
            <a:lvl9pPr marL="12966065" indent="0">
              <a:buNone/>
              <a:defRPr sz="5670" b="1"/>
            </a:lvl9pPr>
          </a:lstStyle>
          <a:p>
            <a:pPr lvl="0"/>
            <a:r>
              <a:rPr lang="ja-JP" altLang="en-US"/>
              <a:t>マスター テキストの書式設定</a:t>
            </a:r>
          </a:p>
        </p:txBody>
      </p:sp>
      <p:sp>
        <p:nvSpPr>
          <p:cNvPr id="6" name="Content Placeholder 5"/>
          <p:cNvSpPr>
            <a:spLocks noGrp="1"/>
          </p:cNvSpPr>
          <p:nvPr>
            <p:ph sz="quarter" idx="4"/>
          </p:nvPr>
        </p:nvSpPr>
        <p:spPr>
          <a:xfrm>
            <a:off x="22034272" y="8880259"/>
            <a:ext cx="18503576"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5"/>
            </a:lvl1pPr>
          </a:lstStyle>
          <a:p>
            <a:r>
              <a:rPr lang="ja-JP" altLang="en-US"/>
              <a:t>マスター タイトルの書式設定</a:t>
            </a:r>
            <a:endParaRPr lang="en-US" dirty="0"/>
          </a:p>
        </p:txBody>
      </p:sp>
      <p:sp>
        <p:nvSpPr>
          <p:cNvPr id="3" name="Content Placeholder 2"/>
          <p:cNvSpPr>
            <a:spLocks noGrp="1"/>
          </p:cNvSpPr>
          <p:nvPr>
            <p:ph idx="1"/>
          </p:nvPr>
        </p:nvSpPr>
        <p:spPr>
          <a:xfrm>
            <a:off x="18503576" y="3500332"/>
            <a:ext cx="22034272" cy="17276549"/>
          </a:xfrm>
        </p:spPr>
        <p:txBody>
          <a:bodyPr/>
          <a:lstStyle>
            <a:lvl1pPr>
              <a:defRPr sz="11345"/>
            </a:lvl1pPr>
            <a:lvl2pPr>
              <a:defRPr sz="9925"/>
            </a:lvl2pPr>
            <a:lvl3pPr>
              <a:defRPr sz="8510"/>
            </a:lvl3pPr>
            <a:lvl4pPr>
              <a:defRPr sz="7090"/>
            </a:lvl4pPr>
            <a:lvl5pPr>
              <a:defRPr sz="7090"/>
            </a:lvl5pPr>
            <a:lvl6pPr>
              <a:defRPr sz="7090"/>
            </a:lvl6pPr>
            <a:lvl7pPr>
              <a:defRPr sz="7090"/>
            </a:lvl7pPr>
            <a:lvl8pPr>
              <a:defRPr sz="7090"/>
            </a:lvl8pPr>
            <a:lvl9pPr>
              <a:defRPr sz="70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0"/>
            </a:lvl1pPr>
            <a:lvl2pPr marL="1620520" indent="0">
              <a:buNone/>
              <a:defRPr sz="4965"/>
            </a:lvl2pPr>
            <a:lvl3pPr marL="3241675" indent="0">
              <a:buNone/>
              <a:defRPr sz="4255"/>
            </a:lvl3pPr>
            <a:lvl4pPr marL="4862195" indent="0">
              <a:buNone/>
              <a:defRPr sz="3545"/>
            </a:lvl4pPr>
            <a:lvl5pPr marL="6482715" indent="0">
              <a:buNone/>
              <a:defRPr sz="3545"/>
            </a:lvl5pPr>
            <a:lvl6pPr marL="8103870" indent="0">
              <a:buNone/>
              <a:defRPr sz="3545"/>
            </a:lvl6pPr>
            <a:lvl7pPr marL="9724390" indent="0">
              <a:buNone/>
              <a:defRPr sz="3545"/>
            </a:lvl7pPr>
            <a:lvl8pPr marL="11344910" indent="0">
              <a:buNone/>
              <a:defRPr sz="3545"/>
            </a:lvl8pPr>
            <a:lvl9pPr marL="12966065"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5"/>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18503576" y="3500332"/>
            <a:ext cx="22034272" cy="17276549"/>
          </a:xfrm>
        </p:spPr>
        <p:txBody>
          <a:bodyPr anchor="t"/>
          <a:lstStyle>
            <a:lvl1pPr marL="0" indent="0">
              <a:buNone/>
              <a:defRPr sz="11345"/>
            </a:lvl1pPr>
            <a:lvl2pPr marL="1620520" indent="0">
              <a:buNone/>
              <a:defRPr sz="9925"/>
            </a:lvl2pPr>
            <a:lvl3pPr marL="3241675" indent="0">
              <a:buNone/>
              <a:defRPr sz="8510"/>
            </a:lvl3pPr>
            <a:lvl4pPr marL="4862195" indent="0">
              <a:buNone/>
              <a:defRPr sz="7090"/>
            </a:lvl4pPr>
            <a:lvl5pPr marL="6482715" indent="0">
              <a:buNone/>
              <a:defRPr sz="7090"/>
            </a:lvl5pPr>
            <a:lvl6pPr marL="8103870" indent="0">
              <a:buNone/>
              <a:defRPr sz="7090"/>
            </a:lvl6pPr>
            <a:lvl7pPr marL="9724390" indent="0">
              <a:buNone/>
              <a:defRPr sz="7090"/>
            </a:lvl7pPr>
            <a:lvl8pPr marL="11344910" indent="0">
              <a:buNone/>
              <a:defRPr sz="7090"/>
            </a:lvl8pPr>
            <a:lvl9pPr marL="12966065" indent="0">
              <a:buNone/>
              <a:defRPr sz="709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0"/>
            </a:lvl1pPr>
            <a:lvl2pPr marL="1620520" indent="0">
              <a:buNone/>
              <a:defRPr sz="4965"/>
            </a:lvl2pPr>
            <a:lvl3pPr marL="3241675" indent="0">
              <a:buNone/>
              <a:defRPr sz="4255"/>
            </a:lvl3pPr>
            <a:lvl4pPr marL="4862195" indent="0">
              <a:buNone/>
              <a:defRPr sz="3545"/>
            </a:lvl4pPr>
            <a:lvl5pPr marL="6482715" indent="0">
              <a:buNone/>
              <a:defRPr sz="3545"/>
            </a:lvl5pPr>
            <a:lvl6pPr marL="8103870" indent="0">
              <a:buNone/>
              <a:defRPr sz="3545"/>
            </a:lvl6pPr>
            <a:lvl7pPr marL="9724390" indent="0">
              <a:buNone/>
              <a:defRPr sz="3545"/>
            </a:lvl7pPr>
            <a:lvl8pPr marL="11344910" indent="0">
              <a:buNone/>
              <a:defRPr sz="3545"/>
            </a:lvl8pPr>
            <a:lvl9pPr marL="12966065"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1294336"/>
            <a:ext cx="37539871" cy="46989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2309" y="6471672"/>
            <a:ext cx="37539871" cy="15425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92308" y="22532674"/>
            <a:ext cx="9793010" cy="1294334"/>
          </a:xfrm>
          <a:prstGeom prst="rect">
            <a:avLst/>
          </a:prstGeom>
        </p:spPr>
        <p:txBody>
          <a:bodyPr vert="horz" lIns="91440" tIns="45720" rIns="91440" bIns="45720" rtlCol="0" anchor="ctr"/>
          <a:lstStyle>
            <a:lvl1pPr algn="l">
              <a:defRPr sz="4255">
                <a:solidFill>
                  <a:schemeClr val="tx1">
                    <a:tint val="75000"/>
                  </a:schemeClr>
                </a:solidFill>
              </a:defRPr>
            </a:lvl1p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3"/>
          </p:nvPr>
        </p:nvSpPr>
        <p:spPr>
          <a:xfrm>
            <a:off x="14417487" y="22532674"/>
            <a:ext cx="14689515" cy="1294334"/>
          </a:xfrm>
          <a:prstGeom prst="rect">
            <a:avLst/>
          </a:prstGeom>
        </p:spPr>
        <p:txBody>
          <a:bodyPr vert="horz" lIns="91440" tIns="45720" rIns="91440" bIns="45720" rtlCol="0" anchor="ctr"/>
          <a:lstStyle>
            <a:lvl1pPr algn="ctr">
              <a:defRPr sz="425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0739170" y="22532674"/>
            <a:ext cx="9793010" cy="1294334"/>
          </a:xfrm>
          <a:prstGeom prst="rect">
            <a:avLst/>
          </a:prstGeom>
        </p:spPr>
        <p:txBody>
          <a:bodyPr vert="horz" lIns="91440" tIns="45720" rIns="91440" bIns="45720" rtlCol="0" anchor="ctr"/>
          <a:lstStyle>
            <a:lvl1pPr algn="r">
              <a:defRPr sz="4255">
                <a:solidFill>
                  <a:schemeClr val="tx1">
                    <a:tint val="75000"/>
                  </a:schemeClr>
                </a:solidFill>
              </a:defRPr>
            </a:lvl1pPr>
          </a:lstStyle>
          <a:p>
            <a:fld id="{75366CAE-C914-4A5B-B615-B0B8A037BBA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41675" rtl="0" eaLnBrk="1" latinLnBrk="0" hangingPunct="1">
        <a:lnSpc>
          <a:spcPct val="90000"/>
        </a:lnSpc>
        <a:spcBef>
          <a:spcPct val="0"/>
        </a:spcBef>
        <a:buNone/>
        <a:defRPr kumimoji="1" sz="15600" kern="1200">
          <a:solidFill>
            <a:schemeClr val="tx1"/>
          </a:solidFill>
          <a:latin typeface="+mj-lt"/>
          <a:ea typeface="+mj-ea"/>
          <a:cs typeface="+mj-cs"/>
        </a:defRPr>
      </a:lvl1pPr>
    </p:titleStyle>
    <p:bodyStyle>
      <a:lvl1pPr marL="810260" indent="-810260" algn="l" defTabSz="3241675" rtl="0" eaLnBrk="1" latinLnBrk="0" hangingPunct="1">
        <a:lnSpc>
          <a:spcPct val="90000"/>
        </a:lnSpc>
        <a:spcBef>
          <a:spcPts val="3545"/>
        </a:spcBef>
        <a:buFont typeface="Arial" panose="020B0604020202020204" pitchFamily="34" charset="0"/>
        <a:buChar char="•"/>
        <a:defRPr kumimoji="1" sz="9925" kern="1200">
          <a:solidFill>
            <a:schemeClr val="tx1"/>
          </a:solidFill>
          <a:latin typeface="+mn-lt"/>
          <a:ea typeface="+mn-ea"/>
          <a:cs typeface="+mn-cs"/>
        </a:defRPr>
      </a:lvl1pPr>
      <a:lvl2pPr marL="2430780" indent="-810260" algn="l" defTabSz="3241675" rtl="0" eaLnBrk="1" latinLnBrk="0" hangingPunct="1">
        <a:lnSpc>
          <a:spcPct val="90000"/>
        </a:lnSpc>
        <a:spcBef>
          <a:spcPts val="1770"/>
        </a:spcBef>
        <a:buFont typeface="Arial" panose="020B0604020202020204" pitchFamily="34" charset="0"/>
        <a:buChar char="•"/>
        <a:defRPr kumimoji="1" sz="8510" kern="1200">
          <a:solidFill>
            <a:schemeClr val="tx1"/>
          </a:solidFill>
          <a:latin typeface="+mn-lt"/>
          <a:ea typeface="+mn-ea"/>
          <a:cs typeface="+mn-cs"/>
        </a:defRPr>
      </a:lvl2pPr>
      <a:lvl3pPr marL="4051935" indent="-810260" algn="l" defTabSz="3241675" rtl="0" eaLnBrk="1" latinLnBrk="0" hangingPunct="1">
        <a:lnSpc>
          <a:spcPct val="90000"/>
        </a:lnSpc>
        <a:spcBef>
          <a:spcPts val="1770"/>
        </a:spcBef>
        <a:buFont typeface="Arial" panose="020B0604020202020204" pitchFamily="34" charset="0"/>
        <a:buChar char="•"/>
        <a:defRPr kumimoji="1" sz="7090" kern="1200">
          <a:solidFill>
            <a:schemeClr val="tx1"/>
          </a:solidFill>
          <a:latin typeface="+mn-lt"/>
          <a:ea typeface="+mn-ea"/>
          <a:cs typeface="+mn-cs"/>
        </a:defRPr>
      </a:lvl3pPr>
      <a:lvl4pPr marL="567245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4pPr>
      <a:lvl5pPr marL="729297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5pPr>
      <a:lvl6pPr marL="891413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6pPr>
      <a:lvl7pPr marL="1053465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7pPr>
      <a:lvl8pPr marL="1215517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8pPr>
      <a:lvl9pPr marL="1377632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9pPr>
    </p:bodyStyle>
    <p:otherStyle>
      <a:defPPr>
        <a:defRPr lang="en-US"/>
      </a:defPPr>
      <a:lvl1pPr marL="0" algn="l" defTabSz="3241675" rtl="0" eaLnBrk="1" latinLnBrk="0" hangingPunct="1">
        <a:defRPr kumimoji="1" sz="6380" kern="1200">
          <a:solidFill>
            <a:schemeClr val="tx1"/>
          </a:solidFill>
          <a:latin typeface="+mn-lt"/>
          <a:ea typeface="+mn-ea"/>
          <a:cs typeface="+mn-cs"/>
        </a:defRPr>
      </a:lvl1pPr>
      <a:lvl2pPr marL="1620520" algn="l" defTabSz="3241675" rtl="0" eaLnBrk="1" latinLnBrk="0" hangingPunct="1">
        <a:defRPr kumimoji="1" sz="6380" kern="1200">
          <a:solidFill>
            <a:schemeClr val="tx1"/>
          </a:solidFill>
          <a:latin typeface="+mn-lt"/>
          <a:ea typeface="+mn-ea"/>
          <a:cs typeface="+mn-cs"/>
        </a:defRPr>
      </a:lvl2pPr>
      <a:lvl3pPr marL="3241675" algn="l" defTabSz="3241675" rtl="0" eaLnBrk="1" latinLnBrk="0" hangingPunct="1">
        <a:defRPr kumimoji="1" sz="6380" kern="1200">
          <a:solidFill>
            <a:schemeClr val="tx1"/>
          </a:solidFill>
          <a:latin typeface="+mn-lt"/>
          <a:ea typeface="+mn-ea"/>
          <a:cs typeface="+mn-cs"/>
        </a:defRPr>
      </a:lvl3pPr>
      <a:lvl4pPr marL="4862195" algn="l" defTabSz="3241675" rtl="0" eaLnBrk="1" latinLnBrk="0" hangingPunct="1">
        <a:defRPr kumimoji="1" sz="6380" kern="1200">
          <a:solidFill>
            <a:schemeClr val="tx1"/>
          </a:solidFill>
          <a:latin typeface="+mn-lt"/>
          <a:ea typeface="+mn-ea"/>
          <a:cs typeface="+mn-cs"/>
        </a:defRPr>
      </a:lvl4pPr>
      <a:lvl5pPr marL="6482715" algn="l" defTabSz="3241675" rtl="0" eaLnBrk="1" latinLnBrk="0" hangingPunct="1">
        <a:defRPr kumimoji="1" sz="6380" kern="1200">
          <a:solidFill>
            <a:schemeClr val="tx1"/>
          </a:solidFill>
          <a:latin typeface="+mn-lt"/>
          <a:ea typeface="+mn-ea"/>
          <a:cs typeface="+mn-cs"/>
        </a:defRPr>
      </a:lvl5pPr>
      <a:lvl6pPr marL="8103870" algn="l" defTabSz="3241675" rtl="0" eaLnBrk="1" latinLnBrk="0" hangingPunct="1">
        <a:defRPr kumimoji="1" sz="6380" kern="1200">
          <a:solidFill>
            <a:schemeClr val="tx1"/>
          </a:solidFill>
          <a:latin typeface="+mn-lt"/>
          <a:ea typeface="+mn-ea"/>
          <a:cs typeface="+mn-cs"/>
        </a:defRPr>
      </a:lvl6pPr>
      <a:lvl7pPr marL="9724390" algn="l" defTabSz="3241675" rtl="0" eaLnBrk="1" latinLnBrk="0" hangingPunct="1">
        <a:defRPr kumimoji="1" sz="6380" kern="1200">
          <a:solidFill>
            <a:schemeClr val="tx1"/>
          </a:solidFill>
          <a:latin typeface="+mn-lt"/>
          <a:ea typeface="+mn-ea"/>
          <a:cs typeface="+mn-cs"/>
        </a:defRPr>
      </a:lvl7pPr>
      <a:lvl8pPr marL="11344910" algn="l" defTabSz="3241675" rtl="0" eaLnBrk="1" latinLnBrk="0" hangingPunct="1">
        <a:defRPr kumimoji="1" sz="6380" kern="1200">
          <a:solidFill>
            <a:schemeClr val="tx1"/>
          </a:solidFill>
          <a:latin typeface="+mn-lt"/>
          <a:ea typeface="+mn-ea"/>
          <a:cs typeface="+mn-cs"/>
        </a:defRPr>
      </a:lvl8pPr>
      <a:lvl9pPr marL="12966065" algn="l" defTabSz="3241675" rtl="0" eaLnBrk="1" latinLnBrk="0" hangingPunct="1">
        <a:defRPr kumimoji="1"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92735" y="5530215"/>
            <a:ext cx="8568690" cy="5305425"/>
          </a:xfrm>
          <a:prstGeom prst="rect">
            <a:avLst/>
          </a:prstGeom>
          <a:solidFill>
            <a:schemeClr val="bg1">
              <a:alpha val="70000"/>
            </a:schemeClr>
          </a:solidFill>
          <a:ln w="12700">
            <a:solidFill>
              <a:srgbClr val="76357E"/>
            </a:solidFill>
          </a:ln>
          <a:effectLst/>
        </p:spPr>
        <p:txBody>
          <a:bodyPr lIns="375509" tIns="375509" rIns="375509" bIns="375509"/>
          <a:lstStyle/>
          <a:p>
            <a:pPr defTabSz="951865" eaLnBrk="0" hangingPunct="0">
              <a:spcBef>
                <a:spcPct val="50000"/>
              </a:spcBef>
            </a:pPr>
            <a:r>
              <a:rPr lang="en-US" sz="5500" b="1" cap="all" dirty="0">
                <a:solidFill>
                  <a:srgbClr val="76357E"/>
                </a:solidFill>
              </a:rPr>
              <a:t>Introduction</a:t>
            </a:r>
          </a:p>
          <a:p>
            <a:pPr defTabSz="951865" eaLnBrk="0" hangingPunct="0">
              <a:spcBef>
                <a:spcPct val="50000"/>
              </a:spcBef>
            </a:pPr>
            <a:r>
              <a:rPr lang="en-US" altLang="zh-CN" sz="2800" dirty="0">
                <a:cs typeface="+mn-lt"/>
              </a:rPr>
              <a:t>Vegetables are perishable and prone to spoilage. Long-term storage requires low temperatures. However, during the freezing preservation of vegetables, water molecules within the cells form ice crystals. The volume expansion can cause mechanical damage to the cells, leading to osmotic pressure imbalance and dehydration of the cells. Eventually, this results in a decline in the quality of the vegetables and a reduction in their commercial value.</a:t>
            </a:r>
          </a:p>
        </p:txBody>
      </p:sp>
      <p:sp>
        <p:nvSpPr>
          <p:cNvPr id="7" name="Rectangle 5"/>
          <p:cNvSpPr>
            <a:spLocks noChangeArrowheads="1"/>
          </p:cNvSpPr>
          <p:nvPr/>
        </p:nvSpPr>
        <p:spPr bwMode="auto">
          <a:xfrm>
            <a:off x="32243804" y="5583950"/>
            <a:ext cx="10801199" cy="7067038"/>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US" sz="5500" b="1" cap="all" dirty="0">
                <a:solidFill>
                  <a:srgbClr val="76357E"/>
                </a:solidFill>
              </a:rPr>
              <a:t>Conclusions</a:t>
            </a:r>
          </a:p>
          <a:p>
            <a:pPr defTabSz="951865">
              <a:spcBef>
                <a:spcPct val="50000"/>
              </a:spcBef>
            </a:pPr>
            <a:r>
              <a:rPr lang="en-US" altLang="zh-CN" sz="2800" dirty="0">
                <a:cs typeface="Arial" panose="020B0604020202020204" pitchFamily="34" charset="0"/>
              </a:rPr>
              <a:t>The combination of antifreeze proteins with different physical fields has the potential to further enhance the efficiency of cryopreservation, but the parameter optimization of the physical field still relies on empirical experiments, which is relatively inefficient. In the future, machine learning algorithms such as neural networks and random forests can be combined to analyze the complex nonlinear relationship between ice crystal morphology, cell survival rate and physical field parameters during the freezing process, and establish an intelligent regulation model.</a:t>
            </a:r>
          </a:p>
        </p:txBody>
      </p:sp>
      <p:sp>
        <p:nvSpPr>
          <p:cNvPr id="9" name="Rectangle 6"/>
          <p:cNvSpPr>
            <a:spLocks noChangeArrowheads="1"/>
          </p:cNvSpPr>
          <p:nvPr/>
        </p:nvSpPr>
        <p:spPr bwMode="auto">
          <a:xfrm>
            <a:off x="9352812" y="5551550"/>
            <a:ext cx="22429439" cy="18424579"/>
          </a:xfrm>
          <a:prstGeom prst="rect">
            <a:avLst/>
          </a:prstGeom>
          <a:solidFill>
            <a:schemeClr val="bg1">
              <a:alpha val="70000"/>
            </a:schemeClr>
          </a:solidFill>
          <a:ln w="12700">
            <a:solidFill>
              <a:srgbClr val="76357E"/>
            </a:solidFill>
            <a:miter lim="800000"/>
          </a:ln>
          <a:effectLst/>
        </p:spPr>
        <p:txBody>
          <a:bodyPr lIns="375509" tIns="375509" rIns="375509" bIns="375509" numCol="1" spcCol="720685"/>
          <a:lstStyle/>
          <a:p>
            <a:pPr defTabSz="951865" eaLnBrk="0" hangingPunct="0">
              <a:spcBef>
                <a:spcPct val="50000"/>
              </a:spcBef>
            </a:pPr>
            <a:r>
              <a:rPr lang="en-US" sz="5500" b="1" cap="all" dirty="0">
                <a:solidFill>
                  <a:srgbClr val="76357E"/>
                </a:solidFill>
              </a:rPr>
              <a:t>Results</a:t>
            </a:r>
            <a:endParaRPr lang="en-AU" sz="1600" dirty="0">
              <a:solidFill>
                <a:srgbClr val="76357E"/>
              </a:solidFill>
              <a:latin typeface="+mj-lt"/>
            </a:endParaRPr>
          </a:p>
        </p:txBody>
      </p:sp>
      <p:sp>
        <p:nvSpPr>
          <p:cNvPr id="11" name="Rectangle 7"/>
          <p:cNvSpPr>
            <a:spLocks noChangeArrowheads="1"/>
          </p:cNvSpPr>
          <p:nvPr/>
        </p:nvSpPr>
        <p:spPr bwMode="auto">
          <a:xfrm>
            <a:off x="292601" y="15500315"/>
            <a:ext cx="8777013" cy="8475815"/>
          </a:xfrm>
          <a:prstGeom prst="rect">
            <a:avLst/>
          </a:prstGeom>
          <a:solidFill>
            <a:schemeClr val="bg1">
              <a:alpha val="70000"/>
            </a:schemeClr>
          </a:solidFill>
          <a:ln w="12700">
            <a:solidFill>
              <a:srgbClr val="76357E"/>
            </a:solidFill>
          </a:ln>
          <a:effectLst/>
        </p:spPr>
        <p:txBody>
          <a:bodyPr lIns="375509" tIns="375509" rIns="375509" bIns="375509"/>
          <a:lstStyle/>
          <a:p>
            <a:pPr marL="398780" indent="-398780" defTabSz="951865" eaLnBrk="0" hangingPunct="0">
              <a:spcBef>
                <a:spcPct val="50000"/>
              </a:spcBef>
            </a:pPr>
            <a:r>
              <a:rPr lang="en-US" sz="5500" b="1" cap="all" dirty="0">
                <a:solidFill>
                  <a:srgbClr val="76357E"/>
                </a:solidFill>
              </a:rPr>
              <a:t>Method</a:t>
            </a:r>
          </a:p>
          <a:p>
            <a:pPr marL="692150" indent="-692150" defTabSz="951865" eaLnBrk="0" hangingPunct="0">
              <a:buFont typeface="Arial" panose="020B0604020202020204"/>
              <a:buChar char="•"/>
            </a:pPr>
            <a:r>
              <a:rPr lang="en-US" altLang="zh-CN" sz="2800" dirty="0"/>
              <a:t>Study the mechanism of ice crystal formation within plant cells and explore the research progress of antifreeze proteins</a:t>
            </a:r>
          </a:p>
          <a:p>
            <a:pPr marL="692150" indent="-692150" defTabSz="951865" eaLnBrk="0" hangingPunct="0">
              <a:buFont typeface="Arial" panose="020B0604020202020204"/>
              <a:buChar char="•"/>
            </a:pPr>
            <a:r>
              <a:rPr lang="en-US" altLang="zh-CN" sz="2800" dirty="0"/>
              <a:t>Briefly describe the molecular mechanism by which AFPs inhibits ice crystal growth through ice-binding sites (IBS) during vegetable freezing.</a:t>
            </a:r>
          </a:p>
          <a:p>
            <a:pPr marL="692150" indent="-692150" defTabSz="951865" eaLnBrk="0" hangingPunct="0">
              <a:buFont typeface="Arial" panose="020B0604020202020204"/>
              <a:buChar char="•"/>
            </a:pPr>
            <a:r>
              <a:rPr lang="en-US" altLang="zh-CN" sz="2800" dirty="0"/>
              <a:t>Briefly describe the physical effects of physical fields (such as high pressure, ultrasonic waves, magnetic fields, etc.) in regulating the nucleation and distribution of ice crystals.</a:t>
            </a:r>
          </a:p>
          <a:p>
            <a:pPr marL="692150" indent="-692150" defTabSz="951865" eaLnBrk="0" hangingPunct="0">
              <a:buFont typeface="Arial" panose="020B0604020202020204"/>
              <a:buChar char="•"/>
            </a:pPr>
            <a:r>
              <a:rPr lang="en-US" altLang="zh-CN" sz="2800" dirty="0"/>
              <a:t>Propose a collaborative model of "physical field enhancing the function of antifreeze proteins".</a:t>
            </a:r>
          </a:p>
          <a:p>
            <a:pPr marL="692150" indent="-692150" defTabSz="951865" eaLnBrk="0" hangingPunct="0">
              <a:buFont typeface="Arial" panose="020B0604020202020204"/>
              <a:buChar char="•"/>
            </a:pPr>
            <a:r>
              <a:rPr lang="en-US" altLang="zh-CN" sz="2800" dirty="0"/>
              <a:t>Based on the above analysis, the possibility of "two-path synergy model" between the two was explored.</a:t>
            </a:r>
          </a:p>
        </p:txBody>
      </p:sp>
      <p:sp>
        <p:nvSpPr>
          <p:cNvPr id="13" name="Rectangle 9"/>
          <p:cNvSpPr>
            <a:spLocks noChangeArrowheads="1"/>
          </p:cNvSpPr>
          <p:nvPr/>
        </p:nvSpPr>
        <p:spPr bwMode="auto">
          <a:xfrm>
            <a:off x="32275780" y="12893040"/>
            <a:ext cx="10781665" cy="2362200"/>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GB" sz="5500" b="1" cap="all" dirty="0">
                <a:solidFill>
                  <a:srgbClr val="76357E"/>
                </a:solidFill>
              </a:rPr>
              <a:t>Acknowledgements</a:t>
            </a:r>
          </a:p>
          <a:p>
            <a:pPr defTabSz="951865" eaLnBrk="0" hangingPunct="0">
              <a:spcBef>
                <a:spcPct val="50000"/>
              </a:spcBef>
            </a:pPr>
            <a:r>
              <a:rPr lang="en-US" altLang="zh-CN" sz="3000" dirty="0">
                <a:cs typeface="+mn-lt"/>
              </a:rPr>
              <a:t>Thanks to teacher Hu Yaqin and senior Liu Songqi for their guidance</a:t>
            </a:r>
            <a:r>
              <a:rPr lang="en-AU" sz="3000" dirty="0">
                <a:cs typeface="+mn-lt"/>
              </a:rPr>
              <a:t>. </a:t>
            </a:r>
            <a:endParaRPr lang="en-US" sz="3000" dirty="0">
              <a:cs typeface="+mn-lt"/>
            </a:endParaRPr>
          </a:p>
        </p:txBody>
      </p:sp>
      <p:sp>
        <p:nvSpPr>
          <p:cNvPr id="15" name="Text Box 10"/>
          <p:cNvSpPr txBox="1">
            <a:spLocks noChangeArrowheads="1"/>
          </p:cNvSpPr>
          <p:nvPr/>
        </p:nvSpPr>
        <p:spPr bwMode="auto">
          <a:xfrm>
            <a:off x="292735" y="11193780"/>
            <a:ext cx="8568690" cy="4001770"/>
          </a:xfrm>
          <a:prstGeom prst="rect">
            <a:avLst/>
          </a:prstGeom>
          <a:solidFill>
            <a:schemeClr val="bg1">
              <a:alpha val="70000"/>
            </a:schemeClr>
          </a:solidFill>
          <a:ln w="12700">
            <a:solidFill>
              <a:srgbClr val="76357E"/>
            </a:solidFill>
            <a:miter lim="800000"/>
          </a:ln>
          <a:effectLst/>
        </p:spPr>
        <p:txBody>
          <a:bodyPr lIns="375509" tIns="375509" rIns="375509" bIns="375509"/>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r>
              <a:rPr lang="en-GB" sz="5500" b="1" cap="all" dirty="0">
                <a:solidFill>
                  <a:srgbClr val="76357E"/>
                </a:solidFill>
                <a:latin typeface="+mn-lt"/>
              </a:rPr>
              <a:t>AIM</a:t>
            </a:r>
          </a:p>
          <a:p>
            <a:pPr>
              <a:spcBef>
                <a:spcPct val="40000"/>
              </a:spcBef>
            </a:pPr>
            <a:r>
              <a:rPr lang="en-US" altLang="zh-CN" sz="2800" dirty="0">
                <a:latin typeface="+mn-lt"/>
                <a:cs typeface="+mn-lt"/>
                <a:sym typeface="+mn-ea"/>
              </a:rPr>
              <a:t>Aiming to reduce the impact of freezing on the nutritional quality of plant cells ,Increase the production of antifreeze proteinand low-loss vegetable freezing and preservation technologies.</a:t>
            </a:r>
            <a:endParaRPr lang="en-US" altLang="zh-CN" sz="2800" dirty="0">
              <a:latin typeface="+mn-lt"/>
              <a:cs typeface="+mn-lt"/>
            </a:endParaRPr>
          </a:p>
          <a:p>
            <a:pPr>
              <a:spcBef>
                <a:spcPct val="40000"/>
              </a:spcBef>
            </a:pPr>
            <a:r>
              <a:rPr lang="en-AU" sz="2800" dirty="0">
                <a:latin typeface="+mn-lt"/>
              </a:rPr>
              <a:t>.</a:t>
            </a:r>
          </a:p>
        </p:txBody>
      </p:sp>
      <p:sp>
        <p:nvSpPr>
          <p:cNvPr id="17" name="Rectangle 28"/>
          <p:cNvSpPr>
            <a:spLocks noChangeArrowheads="1"/>
          </p:cNvSpPr>
          <p:nvPr/>
        </p:nvSpPr>
        <p:spPr bwMode="auto">
          <a:xfrm>
            <a:off x="32279590" y="15492730"/>
            <a:ext cx="10777855" cy="8432800"/>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US" sz="5500" b="1" cap="all" dirty="0">
                <a:solidFill>
                  <a:srgbClr val="76357E"/>
                </a:solidFill>
              </a:rPr>
              <a:t>References</a:t>
            </a:r>
          </a:p>
          <a:p>
            <a:r>
              <a:rPr lang="en-US" altLang="zh-CN" sz="2800" dirty="0">
                <a:ea typeface="+mj-ea"/>
                <a:cs typeface="+mn-lt"/>
              </a:rPr>
              <a:t>[1]	DOUCET C J, BYASS L, ELIAS L,. Distribution and Characterization of Recrystallization Inhibitor Activity in Plant and Lichen Species from the UK and Maritime Antarctic[J/OL]. Cryobiology, 2000, 40(3): 218-227. DOI:10.1006/cryo.2000.2241.</a:t>
            </a:r>
          </a:p>
          <a:p>
            <a:r>
              <a:rPr lang="en-US" altLang="zh-CN" sz="2800" dirty="0">
                <a:ea typeface="+mj-ea"/>
                <a:cs typeface="+mn-lt"/>
              </a:rPr>
              <a:t>[2]	MIDDLETON A J, BROWN A M, DAVIES P L, . Identification of the ice‐binding face of a plant antifreeze protein[J/OL]. FEBS Letters, 2009, 583(4): 815-819. DOI:10.1016/j.febslet.2009.01.035.</a:t>
            </a:r>
          </a:p>
          <a:p>
            <a:r>
              <a:rPr lang="en-US" altLang="zh-CN" sz="2800" dirty="0">
                <a:ea typeface="+mj-ea"/>
                <a:cs typeface="+mn-lt"/>
              </a:rPr>
              <a:t>[3]	ZHANG D Q, LIU B, FENG D R,  Significance of conservative asparagine residues in the thermal hysteresis activity of carrot antifreeze protein[J/OL]. Biochemical Journal, 2004, 377(3): 589-595. DOI:10.1042/bj20031249.</a:t>
            </a:r>
          </a:p>
          <a:p>
            <a:r>
              <a:rPr lang="en-US" altLang="zh-CN" sz="2800" dirty="0">
                <a:ea typeface="+mj-ea"/>
                <a:cs typeface="+mn-lt"/>
              </a:rPr>
              <a:t>[4]	ZENG W, NIU L, WANG Z, . Application of an antibody chip for screening differentially expressed proteins during peach ripening and identification of a metabolon in the SAM cycle to generate a peach ethylene biosynthesis model[J/OL]. Horticulture Research, 2020, 7(1): 31. DOI:10.1038/s41438-020-0249-9.</a:t>
            </a:r>
            <a:endParaRPr lang="en-AU" sz="2800" dirty="0">
              <a:ea typeface="+mj-ea"/>
              <a:cs typeface="+mn-lt"/>
            </a:endParaRPr>
          </a:p>
        </p:txBody>
      </p:sp>
      <p:sp>
        <p:nvSpPr>
          <p:cNvPr id="19" name="Rectangle 12"/>
          <p:cNvSpPr>
            <a:spLocks noChangeArrowheads="1"/>
          </p:cNvSpPr>
          <p:nvPr/>
        </p:nvSpPr>
        <p:spPr bwMode="auto">
          <a:xfrm>
            <a:off x="26065025" y="6911503"/>
            <a:ext cx="4911503" cy="5439511"/>
          </a:xfrm>
          <a:prstGeom prst="rect">
            <a:avLst/>
          </a:prstGeom>
          <a:solidFill>
            <a:srgbClr val="EBE8E5"/>
          </a:solidFill>
          <a:ln w="9525">
            <a:solidFill>
              <a:srgbClr val="76357E"/>
            </a:solidFill>
            <a:miter lim="800000"/>
          </a:ln>
          <a:effectLst/>
        </p:spPr>
        <p:txBody>
          <a:bodyPr wrap="none" lIns="522327" tIns="261164" rIns="522327" bIns="261164" anchor="ctr"/>
          <a:lstStyle/>
          <a:p>
            <a:endParaRPr lang="en-GB" sz="11555"/>
          </a:p>
        </p:txBody>
      </p:sp>
      <p:sp>
        <p:nvSpPr>
          <p:cNvPr id="21" name="Text Box 14"/>
          <p:cNvSpPr txBox="1">
            <a:spLocks noChangeArrowheads="1"/>
          </p:cNvSpPr>
          <p:nvPr/>
        </p:nvSpPr>
        <p:spPr bwMode="auto">
          <a:xfrm>
            <a:off x="9968230" y="6911340"/>
            <a:ext cx="10431780" cy="6906260"/>
          </a:xfrm>
          <a:prstGeom prst="rect">
            <a:avLst/>
          </a:prstGeom>
          <a:solidFill>
            <a:schemeClr val="bg1">
              <a:alpha val="69000"/>
            </a:schemeClr>
          </a:solidFill>
          <a:ln w="9525">
            <a:solidFill>
              <a:srgbClr val="76357E"/>
            </a:solidFill>
            <a:miter lim="800000"/>
          </a:ln>
          <a:effectLst/>
        </p:spPr>
        <p:txBody>
          <a:bodyPr wrap="square" lIns="324000" tIns="47696" rIns="324000" bIns="47696">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r>
              <a:rPr lang="en-US" altLang="zh-CN" sz="2800" i="1" dirty="0">
                <a:latin typeface="+mn-lt"/>
                <a:cs typeface="Arial" panose="020B0604020202020204" pitchFamily="34" charset="0"/>
              </a:rPr>
              <a:t>Antifreeze proteins are a type of protein with the function of modifying ice crystal morphology. By specifically binding to the surface of ice crystals to inhibit the recrystallization process, they can effectively reduce the mechanical damage caused by ice crystals. At the same time, they can stabilize the osmotic pressure balance of cells, protect the functional integrity of subcellular organelles, and enable organisms to survive normally below 0</a:t>
            </a:r>
            <a:r>
              <a:rPr lang="en-US" altLang="en-US" sz="2800" i="1" dirty="0">
                <a:latin typeface="+mn-lt"/>
                <a:cs typeface="Arial" panose="020B0604020202020204" pitchFamily="34" charset="0"/>
              </a:rPr>
              <a:t>℃</a:t>
            </a:r>
            <a:r>
              <a:rPr lang="en-US" altLang="zh-CN" sz="2800" i="1" dirty="0">
                <a:latin typeface="+mn-lt"/>
                <a:cs typeface="Arial" panose="020B0604020202020204" pitchFamily="34" charset="0"/>
              </a:rPr>
              <a:t>.</a:t>
            </a:r>
          </a:p>
          <a:p>
            <a:pPr>
              <a:spcBef>
                <a:spcPct val="50000"/>
              </a:spcBef>
            </a:pPr>
            <a:r>
              <a:rPr lang="en-US" altLang="zh-CN" sz="2800" i="1" dirty="0">
                <a:latin typeface="+mn-lt"/>
                <a:cs typeface="Arial" panose="020B0604020202020204" pitchFamily="34" charset="0"/>
              </a:rPr>
              <a:t>The traditional freezing method has disadvantages such as high energy consumption, large loss and significant loss of food quality. Therefore, with the continuous development of science and technology, the freezing technology involving physical fields has been widely applied in the food processing industry.</a:t>
            </a:r>
          </a:p>
          <a:p>
            <a:pPr>
              <a:spcBef>
                <a:spcPct val="50000"/>
              </a:spcBef>
            </a:pPr>
            <a:r>
              <a:rPr lang="en-US" altLang="zh-CN" sz="2800" i="1" dirty="0">
                <a:latin typeface="+mn-lt"/>
                <a:cs typeface="Arial" panose="020B0604020202020204" pitchFamily="34" charset="0"/>
              </a:rPr>
              <a:t>Both physics and antifreeze proteins have their own disadvantages in freezing, and studies on their synergistic effect are quite rare. </a:t>
            </a:r>
          </a:p>
        </p:txBody>
      </p:sp>
      <p:sp>
        <p:nvSpPr>
          <p:cNvPr id="23" name="Rectangle 23"/>
          <p:cNvSpPr>
            <a:spLocks noChangeArrowheads="1"/>
          </p:cNvSpPr>
          <p:nvPr/>
        </p:nvSpPr>
        <p:spPr bwMode="auto">
          <a:xfrm>
            <a:off x="20570048" y="6911504"/>
            <a:ext cx="4911503" cy="5439511"/>
          </a:xfrm>
          <a:prstGeom prst="rect">
            <a:avLst/>
          </a:prstGeom>
          <a:solidFill>
            <a:srgbClr val="EBE8E5"/>
          </a:solidFill>
          <a:ln w="9525">
            <a:solidFill>
              <a:srgbClr val="76357E"/>
            </a:solidFill>
            <a:miter lim="800000"/>
          </a:ln>
          <a:effectLst/>
        </p:spPr>
        <p:txBody>
          <a:bodyPr wrap="none" lIns="522327" tIns="261164" rIns="522327" bIns="261164" anchor="ctr"/>
          <a:lstStyle/>
          <a:p>
            <a:endParaRPr lang="en-GB" sz="11555"/>
          </a:p>
        </p:txBody>
      </p:sp>
      <p:sp>
        <p:nvSpPr>
          <p:cNvPr id="25" name="Text Box 16"/>
          <p:cNvSpPr txBox="1">
            <a:spLocks noChangeArrowheads="1"/>
          </p:cNvSpPr>
          <p:nvPr/>
        </p:nvSpPr>
        <p:spPr bwMode="auto">
          <a:xfrm>
            <a:off x="20567650" y="12651105"/>
            <a:ext cx="10408920" cy="2693670"/>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eaLnBrk="1" hangingPunct="1"/>
            <a:r>
              <a:rPr lang="en-US" altLang="zh-CN" sz="2800" i="1" dirty="0">
                <a:latin typeface="+mn-lt"/>
                <a:cs typeface="Arial" panose="020B0604020202020204" pitchFamily="34" charset="0"/>
              </a:rPr>
              <a:t>1.Rapid freezing; 2. Uniform-speed freezing; 3. Rapid intracellular crystallization causes damage to the cell membrane and intracellular proteins; 4.Crystals form outside the cell membrane, and intracellular water seeps out, causing damage to the cell membrane and intracellular proteins.</a:t>
            </a:r>
          </a:p>
        </p:txBody>
      </p:sp>
      <p:sp>
        <p:nvSpPr>
          <p:cNvPr id="27" name="Text Box 14"/>
          <p:cNvSpPr txBox="1">
            <a:spLocks noChangeArrowheads="1"/>
          </p:cNvSpPr>
          <p:nvPr/>
        </p:nvSpPr>
        <p:spPr bwMode="auto">
          <a:xfrm>
            <a:off x="9968205" y="15652268"/>
            <a:ext cx="10599326" cy="8000210"/>
          </a:xfrm>
          <a:prstGeom prst="rect">
            <a:avLst/>
          </a:prstGeom>
          <a:solidFill>
            <a:schemeClr val="bg1">
              <a:alpha val="69000"/>
            </a:schemeClr>
          </a:solidFill>
          <a:ln w="9525">
            <a:solidFill>
              <a:srgbClr val="76357E"/>
            </a:solidFill>
            <a:miter lim="800000"/>
          </a:ln>
          <a:effectLst/>
        </p:spPr>
        <p:txBody>
          <a:bodyPr wrap="square" lIns="324000" tIns="47696" rIns="324000" bIns="47696">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endParaRPr lang="en-CA" sz="1800" i="1" dirty="0">
              <a:latin typeface="+mn-lt"/>
              <a:cs typeface="Arial" panose="020B0604020202020204" pitchFamily="34" charset="0"/>
            </a:endParaRPr>
          </a:p>
        </p:txBody>
      </p:sp>
      <p:graphicFrame>
        <p:nvGraphicFramePr>
          <p:cNvPr id="29" name="Table 16"/>
          <p:cNvGraphicFramePr>
            <a:graphicFrameLocks noGrp="1"/>
          </p:cNvGraphicFramePr>
          <p:nvPr>
            <p:custDataLst>
              <p:tags r:id="rId1"/>
            </p:custDataLst>
          </p:nvPr>
        </p:nvGraphicFramePr>
        <p:xfrm>
          <a:off x="9909175" y="15559405"/>
          <a:ext cx="21307425" cy="8233410"/>
        </p:xfrm>
        <a:graphic>
          <a:graphicData uri="http://schemas.openxmlformats.org/drawingml/2006/table">
            <a:tbl>
              <a:tblPr firstRow="1" bandRow="1">
                <a:tableStyleId>{073A0DAA-6AF3-43AB-8588-CEC1D06C72B9}</a:tableStyleId>
              </a:tblPr>
              <a:tblGrid>
                <a:gridCol w="3230245">
                  <a:extLst>
                    <a:ext uri="{9D8B030D-6E8A-4147-A177-3AD203B41FA5}">
                      <a16:colId xmlns:a16="http://schemas.microsoft.com/office/drawing/2014/main" val="20000"/>
                    </a:ext>
                  </a:extLst>
                </a:gridCol>
                <a:gridCol w="4297045">
                  <a:extLst>
                    <a:ext uri="{9D8B030D-6E8A-4147-A177-3AD203B41FA5}">
                      <a16:colId xmlns:a16="http://schemas.microsoft.com/office/drawing/2014/main" val="20001"/>
                    </a:ext>
                  </a:extLst>
                </a:gridCol>
                <a:gridCol w="6059805">
                  <a:extLst>
                    <a:ext uri="{9D8B030D-6E8A-4147-A177-3AD203B41FA5}">
                      <a16:colId xmlns:a16="http://schemas.microsoft.com/office/drawing/2014/main" val="20002"/>
                    </a:ext>
                  </a:extLst>
                </a:gridCol>
                <a:gridCol w="3949065">
                  <a:extLst>
                    <a:ext uri="{9D8B030D-6E8A-4147-A177-3AD203B41FA5}">
                      <a16:colId xmlns:a16="http://schemas.microsoft.com/office/drawing/2014/main" val="20003"/>
                    </a:ext>
                  </a:extLst>
                </a:gridCol>
                <a:gridCol w="3771265">
                  <a:extLst>
                    <a:ext uri="{9D8B030D-6E8A-4147-A177-3AD203B41FA5}">
                      <a16:colId xmlns:a16="http://schemas.microsoft.com/office/drawing/2014/main" val="20004"/>
                    </a:ext>
                  </a:extLst>
                </a:gridCol>
              </a:tblGrid>
              <a:tr h="1309370">
                <a:tc>
                  <a:txBody>
                    <a:bodyPr/>
                    <a:lstStyle/>
                    <a:p>
                      <a:pPr algn="ctr">
                        <a:lnSpc>
                          <a:spcPct val="120000"/>
                        </a:lnSpc>
                        <a:buClrTx/>
                        <a:buSzTx/>
                        <a:buFontTx/>
                      </a:pPr>
                      <a:r>
                        <a:rPr lang="en-US" altLang="zh-CN" sz="2400" spc="130" dirty="0">
                          <a:solidFill>
                            <a:schemeClr val="bg1"/>
                          </a:solidFill>
                          <a:ea typeface="Arial" panose="020B0604020202020204" pitchFamily="34" charset="0"/>
                          <a:cs typeface="+mn-lt"/>
                        </a:rPr>
                        <a:t>sample</a:t>
                      </a:r>
                    </a:p>
                  </a:txBody>
                  <a:tcPr marL="317500" marR="317500" marT="215900" marB="215900" anchor="ctr">
                    <a:solidFill>
                      <a:srgbClr val="7B2882"/>
                    </a:solidFill>
                  </a:tcPr>
                </a:tc>
                <a:tc>
                  <a:txBody>
                    <a:bodyPr/>
                    <a:lstStyle/>
                    <a:p>
                      <a:pPr algn="ctr">
                        <a:lnSpc>
                          <a:spcPct val="120000"/>
                        </a:lnSpc>
                      </a:pPr>
                      <a:r>
                        <a:rPr lang="en-US" altLang="zh-CN" sz="2400" spc="130" dirty="0">
                          <a:solidFill>
                            <a:schemeClr val="bg1"/>
                          </a:solidFill>
                          <a:ea typeface="Arial" panose="020B0604020202020204" pitchFamily="34" charset="0"/>
                          <a:cs typeface="+mn-lt"/>
                        </a:rPr>
                        <a:t>Causes of deterioration</a:t>
                      </a:r>
                    </a:p>
                  </a:txBody>
                  <a:tcPr marL="317500" marR="317500" marT="215900" marB="215900" anchor="ctr">
                    <a:solidFill>
                      <a:srgbClr val="7B2882"/>
                    </a:solidFill>
                  </a:tcPr>
                </a:tc>
                <a:tc>
                  <a:txBody>
                    <a:bodyPr/>
                    <a:lstStyle/>
                    <a:p>
                      <a:pPr algn="ctr">
                        <a:lnSpc>
                          <a:spcPct val="120000"/>
                        </a:lnSpc>
                      </a:pPr>
                      <a:r>
                        <a:rPr lang="en-US" altLang="zh-CN" sz="2400" spc="130" dirty="0">
                          <a:solidFill>
                            <a:schemeClr val="bg1"/>
                          </a:solidFill>
                          <a:ea typeface="Arial" panose="020B0604020202020204" pitchFamily="34" charset="0"/>
                          <a:cs typeface="+mn-lt"/>
                        </a:rPr>
                        <a:t>Performance</a:t>
                      </a:r>
                    </a:p>
                  </a:txBody>
                  <a:tcPr marL="317500" marR="317500" marT="215900" marB="215900" anchor="ctr">
                    <a:solidFill>
                      <a:srgbClr val="7B2882"/>
                    </a:solidFill>
                  </a:tcPr>
                </a:tc>
                <a:tc>
                  <a:txBody>
                    <a:bodyPr/>
                    <a:lstStyle/>
                    <a:p>
                      <a:pPr algn="ctr">
                        <a:lnSpc>
                          <a:spcPct val="120000"/>
                        </a:lnSpc>
                      </a:pPr>
                      <a:r>
                        <a:rPr lang="en-US" altLang="zh-CN" sz="2400" spc="130" dirty="0">
                          <a:solidFill>
                            <a:schemeClr val="bg1"/>
                          </a:solidFill>
                          <a:ea typeface="Arial" panose="020B0604020202020204" pitchFamily="34" charset="0"/>
                          <a:cs typeface="+mn-lt"/>
                        </a:rPr>
                        <a:t>Deterioration mechanism</a:t>
                      </a:r>
                    </a:p>
                  </a:txBody>
                  <a:tcPr marL="317500" marR="317500" marT="215900" marB="215900" anchor="ctr">
                    <a:solidFill>
                      <a:srgbClr val="7B2882"/>
                    </a:solidFill>
                  </a:tcPr>
                </a:tc>
                <a:tc>
                  <a:txBody>
                    <a:bodyPr/>
                    <a:lstStyle/>
                    <a:p>
                      <a:pPr algn="ctr">
                        <a:lnSpc>
                          <a:spcPct val="120000"/>
                        </a:lnSpc>
                      </a:pPr>
                      <a:r>
                        <a:rPr lang="en-US" altLang="zh-CN" sz="2400" spc="130" dirty="0">
                          <a:solidFill>
                            <a:schemeClr val="bg1"/>
                          </a:solidFill>
                          <a:ea typeface="Arial" panose="020B0604020202020204" pitchFamily="34" charset="0"/>
                          <a:cs typeface="+mn-lt"/>
                        </a:rPr>
                        <a:t>Traditional solutions</a:t>
                      </a:r>
                    </a:p>
                  </a:txBody>
                  <a:tcPr marL="317500" marR="317500" marT="215900" marB="215900" anchor="ctr">
                    <a:solidFill>
                      <a:srgbClr val="7B2882"/>
                    </a:solidFill>
                  </a:tcPr>
                </a:tc>
                <a:extLst>
                  <a:ext uri="{0D108BD9-81ED-4DB2-BD59-A6C34878D82A}">
                    <a16:rowId xmlns:a16="http://schemas.microsoft.com/office/drawing/2014/main" val="10000"/>
                  </a:ext>
                </a:extLst>
              </a:tr>
              <a:tr h="1748155">
                <a:tc>
                  <a:txBody>
                    <a:bodyPr/>
                    <a:lstStyle/>
                    <a:p>
                      <a:pPr algn="ctr">
                        <a:lnSpc>
                          <a:spcPct val="120000"/>
                        </a:lnSpc>
                      </a:pPr>
                      <a:r>
                        <a:rPr lang="en-US" altLang="zh-CN" sz="2400" dirty="0">
                          <a:solidFill>
                            <a:schemeClr val="tx1"/>
                          </a:solidFill>
                          <a:ea typeface="Arial" panose="020B0604020202020204" pitchFamily="34" charset="0"/>
                          <a:cs typeface="+mn-lt"/>
                        </a:rPr>
                        <a:t>Carrot</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Recrystallization</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The number of ice crystals decreases, and a bonding reaction occurs, causing the size of the ice crystals to increase</a:t>
                      </a:r>
                    </a:p>
                  </a:txBody>
                  <a:tcPr marL="317500" marR="317500" marT="215900" marB="215900" anchor="ctr">
                    <a:solidFill>
                      <a:srgbClr val="C997C5"/>
                    </a:solidFill>
                  </a:tcPr>
                </a:tc>
                <a:tc>
                  <a:txBody>
                    <a:bodyPr/>
                    <a:lstStyle/>
                    <a:p>
                      <a:pPr algn="ctr">
                        <a:lnSpc>
                          <a:spcPct val="120000"/>
                        </a:lnSpc>
                      </a:pPr>
                      <a:r>
                        <a:rPr lang="en-US" altLang="zh-CN" sz="2000" dirty="0">
                          <a:solidFill>
                            <a:schemeClr val="tx1"/>
                          </a:solidFill>
                          <a:ea typeface="Arial" panose="020B0604020202020204" pitchFamily="34" charset="0"/>
                          <a:cs typeface="+mn-lt"/>
                        </a:rPr>
                        <a:t>Small ice crystals have high surface energy and instability</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Lower storage temperature</a:t>
                      </a:r>
                    </a:p>
                  </a:txBody>
                  <a:tcPr marL="317500" marR="317500" marT="215900" marB="215900" anchor="ctr">
                    <a:solidFill>
                      <a:srgbClr val="C997C5"/>
                    </a:solidFill>
                  </a:tcPr>
                </a:tc>
                <a:extLst>
                  <a:ext uri="{0D108BD9-81ED-4DB2-BD59-A6C34878D82A}">
                    <a16:rowId xmlns:a16="http://schemas.microsoft.com/office/drawing/2014/main" val="10001"/>
                  </a:ext>
                </a:extLst>
              </a:tr>
              <a:tr h="1309370">
                <a:tc>
                  <a:txBody>
                    <a:bodyPr/>
                    <a:lstStyle/>
                    <a:p>
                      <a:pPr algn="ctr">
                        <a:lnSpc>
                          <a:spcPct val="120000"/>
                        </a:lnSpc>
                      </a:pPr>
                      <a:r>
                        <a:rPr lang="en-US" altLang="zh-CN" sz="2400" dirty="0">
                          <a:solidFill>
                            <a:schemeClr val="tx1"/>
                          </a:solidFill>
                          <a:ea typeface="Arial" panose="020B0604020202020204" pitchFamily="34" charset="0"/>
                          <a:cs typeface="+mn-lt"/>
                        </a:rPr>
                        <a:t>Cabbage</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Enzymatic reaction</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Enzymatic Browning and other enzymatic reactions lead to deterioration</a:t>
                      </a:r>
                    </a:p>
                  </a:txBody>
                  <a:tcPr marL="317500" marR="317500" marT="215900" marB="215900" anchor="ctr">
                    <a:solidFill>
                      <a:srgbClr val="EAD2EC"/>
                    </a:solidFill>
                  </a:tcPr>
                </a:tc>
                <a:tc>
                  <a:txBody>
                    <a:bodyPr/>
                    <a:lstStyle/>
                    <a:p>
                      <a:pPr algn="ctr">
                        <a:lnSpc>
                          <a:spcPct val="120000"/>
                        </a:lnSpc>
                      </a:pPr>
                      <a:r>
                        <a:rPr lang="en-US" altLang="zh-CN" sz="2000" dirty="0">
                          <a:solidFill>
                            <a:schemeClr val="tx1"/>
                          </a:solidFill>
                          <a:ea typeface="Arial" panose="020B0604020202020204" pitchFamily="34" charset="0"/>
                          <a:cs typeface="+mn-lt"/>
                        </a:rPr>
                        <a:t>Enzyme release mixes with the substrate</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Blanching</a:t>
                      </a:r>
                    </a:p>
                  </a:txBody>
                  <a:tcPr marL="317500" marR="317500" marT="215900" marB="215900" anchor="ctr">
                    <a:solidFill>
                      <a:srgbClr val="EAD2EC"/>
                    </a:solidFill>
                  </a:tcPr>
                </a:tc>
                <a:extLst>
                  <a:ext uri="{0D108BD9-81ED-4DB2-BD59-A6C34878D82A}">
                    <a16:rowId xmlns:a16="http://schemas.microsoft.com/office/drawing/2014/main" val="10002"/>
                  </a:ext>
                </a:extLst>
              </a:tr>
              <a:tr h="1971675">
                <a:tc>
                  <a:txBody>
                    <a:bodyPr/>
                    <a:lstStyle/>
                    <a:p>
                      <a:pPr algn="ctr">
                        <a:lnSpc>
                          <a:spcPct val="120000"/>
                        </a:lnSpc>
                      </a:pPr>
                      <a:r>
                        <a:rPr lang="en-US" altLang="zh-CN" sz="2400" dirty="0">
                          <a:solidFill>
                            <a:schemeClr val="tx1"/>
                          </a:solidFill>
                          <a:ea typeface="Arial" panose="020B0604020202020204" pitchFamily="34" charset="0"/>
                          <a:cs typeface="+mn-lt"/>
                        </a:rPr>
                        <a:t>Potato</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Freezing and cracking</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Cracks appeared on the surface of the product and extended inward</a:t>
                      </a:r>
                    </a:p>
                  </a:txBody>
                  <a:tcPr marL="317500" marR="317500" marT="215900" marB="215900" anchor="ctr">
                    <a:solidFill>
                      <a:srgbClr val="C997C5"/>
                    </a:solidFill>
                  </a:tcPr>
                </a:tc>
                <a:tc>
                  <a:txBody>
                    <a:bodyPr/>
                    <a:lstStyle/>
                    <a:p>
                      <a:pPr algn="ctr">
                        <a:lnSpc>
                          <a:spcPct val="120000"/>
                        </a:lnSpc>
                      </a:pPr>
                      <a:r>
                        <a:rPr lang="en-US" altLang="zh-CN" sz="2000" dirty="0">
                          <a:solidFill>
                            <a:schemeClr val="tx1"/>
                          </a:solidFill>
                          <a:ea typeface="Arial" panose="020B0604020202020204" pitchFamily="34" charset="0"/>
                          <a:cs typeface="+mn-lt"/>
                        </a:rPr>
                        <a:t>Tensile stress generated by rapid freezing, when the stress exceeds the fracture strength</a:t>
                      </a:r>
                    </a:p>
                  </a:txBody>
                  <a:tcPr marL="317500" marR="317500" marT="215900" marB="215900" anchor="ctr">
                    <a:solidFill>
                      <a:srgbClr val="C997C5"/>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Pre-cooling</a:t>
                      </a:r>
                    </a:p>
                  </a:txBody>
                  <a:tcPr marL="317500" marR="317500" marT="215900" marB="215900" anchor="ctr">
                    <a:solidFill>
                      <a:srgbClr val="C997C5"/>
                    </a:solidFill>
                  </a:tcPr>
                </a:tc>
                <a:extLst>
                  <a:ext uri="{0D108BD9-81ED-4DB2-BD59-A6C34878D82A}">
                    <a16:rowId xmlns:a16="http://schemas.microsoft.com/office/drawing/2014/main" val="10003"/>
                  </a:ext>
                </a:extLst>
              </a:tr>
              <a:tr h="1894840">
                <a:tc>
                  <a:txBody>
                    <a:bodyPr/>
                    <a:lstStyle/>
                    <a:p>
                      <a:pPr algn="ctr">
                        <a:lnSpc>
                          <a:spcPct val="120000"/>
                        </a:lnSpc>
                      </a:pPr>
                      <a:r>
                        <a:rPr lang="en-US" altLang="en-CA" sz="2400" dirty="0">
                          <a:solidFill>
                            <a:schemeClr val="tx1"/>
                          </a:solidFill>
                          <a:ea typeface="Arial" panose="020B0604020202020204" pitchFamily="34" charset="0"/>
                          <a:cs typeface="+mn-lt"/>
                        </a:rPr>
                        <a:t>Peach</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Mechanical damage</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Cell integrity is disrupted, tissues are damaged, and nutrients are lost along with the SAP, leading to product deterioration</a:t>
                      </a:r>
                    </a:p>
                  </a:txBody>
                  <a:tcPr marL="317500" marR="317500" marT="215900" marB="215900" anchor="ctr">
                    <a:solidFill>
                      <a:srgbClr val="EAD2EC"/>
                    </a:solidFill>
                  </a:tcPr>
                </a:tc>
                <a:tc>
                  <a:txBody>
                    <a:bodyPr/>
                    <a:lstStyle/>
                    <a:p>
                      <a:pPr algn="ctr">
                        <a:lnSpc>
                          <a:spcPct val="120000"/>
                        </a:lnSpc>
                      </a:pPr>
                      <a:r>
                        <a:rPr lang="en-US" altLang="zh-CN" sz="2000" dirty="0">
                          <a:solidFill>
                            <a:schemeClr val="tx1"/>
                          </a:solidFill>
                          <a:ea typeface="Arial" panose="020B0604020202020204" pitchFamily="34" charset="0"/>
                          <a:cs typeface="+mn-lt"/>
                        </a:rPr>
                        <a:t>In frozen products, the formation of ice causes the separation of water from solutes</a:t>
                      </a:r>
                    </a:p>
                  </a:txBody>
                  <a:tcPr marL="317500" marR="317500" marT="215900" marB="215900" anchor="ctr">
                    <a:solidFill>
                      <a:srgbClr val="EAD2EC"/>
                    </a:solidFill>
                  </a:tcPr>
                </a:tc>
                <a:tc>
                  <a:txBody>
                    <a:bodyPr/>
                    <a:lstStyle/>
                    <a:p>
                      <a:pPr algn="ctr">
                        <a:lnSpc>
                          <a:spcPct val="120000"/>
                        </a:lnSpc>
                      </a:pPr>
                      <a:r>
                        <a:rPr lang="en-US" altLang="zh-CN" sz="2400" dirty="0">
                          <a:solidFill>
                            <a:schemeClr val="tx1"/>
                          </a:solidFill>
                          <a:ea typeface="Arial" panose="020B0604020202020204" pitchFamily="34" charset="0"/>
                          <a:cs typeface="+mn-lt"/>
                        </a:rPr>
                        <a:t>Quick-freezing</a:t>
                      </a:r>
                    </a:p>
                  </a:txBody>
                  <a:tcPr marL="317500" marR="317500" marT="215900" marB="215900" anchor="ctr">
                    <a:solidFill>
                      <a:srgbClr val="EAD2EC"/>
                    </a:solidFill>
                  </a:tcPr>
                </a:tc>
                <a:extLst>
                  <a:ext uri="{0D108BD9-81ED-4DB2-BD59-A6C34878D82A}">
                    <a16:rowId xmlns:a16="http://schemas.microsoft.com/office/drawing/2014/main" val="10004"/>
                  </a:ext>
                </a:extLst>
              </a:tr>
            </a:tbl>
          </a:graphicData>
        </a:graphic>
      </p:graphicFrame>
      <p:sp>
        <p:nvSpPr>
          <p:cNvPr id="33" name="Text Box 2"/>
          <p:cNvSpPr txBox="1">
            <a:spLocks noChangeArrowheads="1"/>
          </p:cNvSpPr>
          <p:nvPr/>
        </p:nvSpPr>
        <p:spPr bwMode="auto">
          <a:xfrm>
            <a:off x="14771370" y="0"/>
            <a:ext cx="27165300" cy="2486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r>
              <a:rPr lang="en-US" altLang="zh-CN" sz="5400" b="1" spc="-150" dirty="0">
                <a:latin typeface="+mj-lt"/>
              </a:rPr>
              <a:t>The Freezing Protection Mechanism of Vegetable Cells Based on the Synergy between Antifreeze Proteins and Physical Fields</a:t>
            </a:r>
            <a:br>
              <a:rPr lang="en-GB" sz="5400" b="1" spc="-150" dirty="0">
                <a:latin typeface="+mj-lt"/>
              </a:rPr>
            </a:br>
            <a:endParaRPr lang="en-AU" sz="5400" b="1" spc="-150" dirty="0">
              <a:latin typeface="+mj-lt"/>
            </a:endParaRPr>
          </a:p>
        </p:txBody>
      </p:sp>
      <p:sp>
        <p:nvSpPr>
          <p:cNvPr id="37" name="TextBox 22"/>
          <p:cNvSpPr txBox="1"/>
          <p:nvPr/>
        </p:nvSpPr>
        <p:spPr>
          <a:xfrm>
            <a:off x="443713" y="4361732"/>
            <a:ext cx="8767500" cy="954107"/>
          </a:xfrm>
          <a:prstGeom prst="rect">
            <a:avLst/>
          </a:prstGeom>
          <a:noFill/>
        </p:spPr>
        <p:txBody>
          <a:bodyPr wrap="square" rtlCol="0">
            <a:spAutoFit/>
          </a:bodyPr>
          <a:lstStyle/>
          <a:p>
            <a:r>
              <a:rPr lang="en-CA" sz="2800" b="1" dirty="0"/>
              <a:t>Contact Information:  </a:t>
            </a:r>
          </a:p>
          <a:p>
            <a:r>
              <a:rPr lang="en-CA" sz="2800" dirty="0"/>
              <a:t>Just highlight this text and replace with your own text. </a:t>
            </a:r>
          </a:p>
        </p:txBody>
      </p:sp>
      <p:sp>
        <p:nvSpPr>
          <p:cNvPr id="39" name="Text Box 40"/>
          <p:cNvSpPr txBox="1">
            <a:spLocks noChangeArrowheads="1"/>
          </p:cNvSpPr>
          <p:nvPr/>
        </p:nvSpPr>
        <p:spPr bwMode="auto">
          <a:xfrm>
            <a:off x="14771481" y="2334321"/>
            <a:ext cx="24107451" cy="3024336"/>
          </a:xfrm>
          <a:prstGeom prst="rect">
            <a:avLst/>
          </a:prstGeom>
          <a:noFill/>
          <a:ln>
            <a:noFill/>
          </a:ln>
          <a:effectLst/>
        </p:spPr>
        <p:txBody>
          <a:bodyPr lIns="430266" tIns="430266" rIns="430266" bIns="430266"/>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20000"/>
              </a:spcBef>
            </a:pPr>
            <a:r>
              <a:rPr lang="en-US" altLang="en-AU" sz="2800" b="1" dirty="0">
                <a:latin typeface="+mn-lt"/>
                <a:sym typeface="+mn-ea"/>
              </a:rPr>
              <a:t>J</a:t>
            </a:r>
            <a:r>
              <a:rPr lang="en-AU" sz="2800" b="1" dirty="0">
                <a:latin typeface="+mn-lt"/>
                <a:sym typeface="+mn-ea"/>
              </a:rPr>
              <a:t>.</a:t>
            </a:r>
            <a:r>
              <a:rPr lang="en-US" altLang="en-AU" sz="2800" b="1" dirty="0">
                <a:latin typeface="+mn-lt"/>
              </a:rPr>
              <a:t>YAN</a:t>
            </a:r>
            <a:r>
              <a:rPr lang="en-US" altLang="en-AU" sz="2800" b="1" baseline="30000" dirty="0">
                <a:latin typeface="+mn-lt"/>
              </a:rPr>
              <a:t>1</a:t>
            </a:r>
            <a:r>
              <a:rPr lang="en-US" altLang="en-AU" sz="2800" b="1" dirty="0">
                <a:latin typeface="+mn-lt"/>
              </a:rPr>
              <a:t>, Y.HU</a:t>
            </a:r>
            <a:r>
              <a:rPr lang="en-US" altLang="en-AU" sz="2800" b="1" baseline="30000" dirty="0">
                <a:latin typeface="+mn-lt"/>
              </a:rPr>
              <a:t>2</a:t>
            </a:r>
            <a:endParaRPr lang="en-US" altLang="en-AU" sz="2800" b="1" dirty="0">
              <a:latin typeface="+mn-lt"/>
            </a:endParaRPr>
          </a:p>
          <a:p>
            <a:pPr>
              <a:spcBef>
                <a:spcPct val="20000"/>
              </a:spcBef>
            </a:pPr>
            <a:r>
              <a:rPr lang="en-AU" sz="2800" dirty="0">
                <a:latin typeface="+mn-lt"/>
              </a:rPr>
              <a:t>1</a:t>
            </a:r>
            <a:r>
              <a:rPr lang="en-US" altLang="zh-CN" sz="2800" dirty="0">
                <a:latin typeface="+mn-lt"/>
              </a:rPr>
              <a:t>Hainan Tropical Ocean University</a:t>
            </a:r>
            <a:r>
              <a:rPr lang="en-AU" sz="2800" dirty="0">
                <a:latin typeface="+mn-lt"/>
              </a:rPr>
              <a:t>, S</a:t>
            </a:r>
            <a:r>
              <a:rPr lang="en-US" altLang="en-AU" sz="2800" dirty="0">
                <a:latin typeface="+mn-lt"/>
              </a:rPr>
              <a:t>anya</a:t>
            </a:r>
            <a:r>
              <a:rPr lang="en-AU" sz="2800" dirty="0">
                <a:latin typeface="+mn-lt"/>
              </a:rPr>
              <a:t>, </a:t>
            </a:r>
            <a:r>
              <a:rPr lang="en-US" altLang="en-AU" sz="2800" dirty="0">
                <a:latin typeface="+mn-lt"/>
              </a:rPr>
              <a:t>China</a:t>
            </a:r>
          </a:p>
          <a:p>
            <a:pPr>
              <a:spcBef>
                <a:spcPct val="20000"/>
              </a:spcBef>
            </a:pPr>
            <a:r>
              <a:rPr lang="en-US" altLang="zh-CN" sz="2800" dirty="0">
                <a:latin typeface="+mn-lt"/>
                <a:sym typeface="+mn-ea"/>
              </a:rPr>
              <a:t>2Hainan Tropical Ocean University</a:t>
            </a:r>
            <a:r>
              <a:rPr lang="en-AU" sz="2800" dirty="0">
                <a:latin typeface="+mn-lt"/>
                <a:sym typeface="+mn-ea"/>
              </a:rPr>
              <a:t>, S</a:t>
            </a:r>
            <a:r>
              <a:rPr lang="en-US" altLang="en-AU" sz="2800" dirty="0">
                <a:latin typeface="+mn-lt"/>
                <a:sym typeface="+mn-ea"/>
              </a:rPr>
              <a:t>anya</a:t>
            </a:r>
            <a:r>
              <a:rPr lang="en-AU" sz="2800" dirty="0">
                <a:latin typeface="+mn-lt"/>
                <a:sym typeface="+mn-ea"/>
              </a:rPr>
              <a:t>, </a:t>
            </a:r>
            <a:r>
              <a:rPr lang="en-US" altLang="en-AU" sz="2800" dirty="0">
                <a:latin typeface="+mn-lt"/>
                <a:sym typeface="+mn-ea"/>
              </a:rPr>
              <a:t>China</a:t>
            </a:r>
            <a:endParaRPr lang="en-AU" sz="2800" dirty="0">
              <a:latin typeface="+mn-lt"/>
            </a:endParaRPr>
          </a:p>
          <a:p>
            <a:pPr>
              <a:spcBef>
                <a:spcPct val="20000"/>
              </a:spcBef>
            </a:pPr>
            <a:endParaRPr lang="en-AU" sz="2800" dirty="0">
              <a:latin typeface="+mn-lt"/>
            </a:endParaRPr>
          </a:p>
          <a:p>
            <a:pPr>
              <a:spcBef>
                <a:spcPct val="20000"/>
              </a:spcBef>
            </a:pPr>
            <a:endParaRPr lang="en-AU" sz="2800" dirty="0">
              <a:latin typeface="+mn-lt"/>
            </a:endParaRPr>
          </a:p>
        </p:txBody>
      </p:sp>
      <p:pic>
        <p:nvPicPr>
          <p:cNvPr id="41" name="Google Shape;154;p5" descr="图片 3"/>
          <p:cNvPicPr preferRelativeResize="0"/>
          <p:nvPr/>
        </p:nvPicPr>
        <p:blipFill rotWithShape="1">
          <a:blip r:embed="rId5"/>
          <a:srcRect/>
          <a:stretch>
            <a:fillRect/>
          </a:stretch>
        </p:blipFill>
        <p:spPr>
          <a:xfrm>
            <a:off x="2697138" y="203159"/>
            <a:ext cx="2726591" cy="2590288"/>
          </a:xfrm>
          <a:prstGeom prst="rect">
            <a:avLst/>
          </a:prstGeom>
          <a:noFill/>
          <a:ln>
            <a:noFill/>
          </a:ln>
        </p:spPr>
      </p:pic>
      <p:sp>
        <p:nvSpPr>
          <p:cNvPr id="45" name="テキスト ボックス 44"/>
          <p:cNvSpPr txBox="1"/>
          <p:nvPr/>
        </p:nvSpPr>
        <p:spPr>
          <a:xfrm>
            <a:off x="6027420" y="430530"/>
            <a:ext cx="8743950" cy="1014730"/>
          </a:xfrm>
          <a:prstGeom prst="rect">
            <a:avLst/>
          </a:prstGeom>
          <a:noFill/>
        </p:spPr>
        <p:txBody>
          <a:bodyPr wrap="square">
            <a:spAutoFit/>
          </a:bodyPr>
          <a:lstStyle/>
          <a:p>
            <a:r>
              <a:rPr lang="en-US" altLang="ja-JP" sz="6000" b="1" i="0" u="none" strike="noStrike" cap="none" dirty="0">
                <a:solidFill>
                  <a:schemeClr val="accent6"/>
                </a:solidFill>
                <a:latin typeface="Arimo"/>
                <a:ea typeface="Arimo"/>
                <a:cs typeface="Arimo"/>
                <a:sym typeface="Arimo"/>
              </a:rPr>
              <a:t>FSMILE 2025</a:t>
            </a:r>
            <a:endParaRPr lang="ja-JP" altLang="en-US" sz="6000" dirty="0"/>
          </a:p>
        </p:txBody>
      </p:sp>
      <p:sp>
        <p:nvSpPr>
          <p:cNvPr id="47" name="テキスト ボックス 46"/>
          <p:cNvSpPr txBox="1"/>
          <p:nvPr/>
        </p:nvSpPr>
        <p:spPr>
          <a:xfrm>
            <a:off x="6027452" y="1559981"/>
            <a:ext cx="7553081" cy="1200329"/>
          </a:xfrm>
          <a:prstGeom prst="rect">
            <a:avLst/>
          </a:prstGeom>
          <a:noFill/>
        </p:spPr>
        <p:txBody>
          <a:bodyPr wrap="square">
            <a:spAutoFit/>
          </a:bodyPr>
          <a:lstStyle/>
          <a:p>
            <a:r>
              <a:rPr lang="en-US" altLang="zh-CN"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October</a:t>
            </a:r>
            <a:r>
              <a:rPr lang="en-US" altLang="ja-JP"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 04-07, 2025</a:t>
            </a:r>
          </a:p>
          <a:p>
            <a:r>
              <a:rPr lang="en-US" altLang="ja-JP"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@Morioka &amp; ZOOM Cloud</a:t>
            </a:r>
          </a:p>
        </p:txBody>
      </p:sp>
      <p:sp>
        <p:nvSpPr>
          <p:cNvPr id="4" name="文本框 3"/>
          <p:cNvSpPr txBox="1"/>
          <p:nvPr/>
        </p:nvSpPr>
        <p:spPr>
          <a:xfrm>
            <a:off x="-189111" y="3083878"/>
            <a:ext cx="14215533" cy="954107"/>
          </a:xfrm>
          <a:prstGeom prst="rect">
            <a:avLst/>
          </a:prstGeom>
          <a:noFill/>
        </p:spPr>
        <p:txBody>
          <a:bodyPr wrap="square">
            <a:spAutoFit/>
          </a:bodyPr>
          <a:lstStyle/>
          <a:p>
            <a:pPr algn="ctr"/>
            <a:r>
              <a:rPr lang="en-US" altLang="zh-CN" sz="2800" b="1" dirty="0"/>
              <a:t>International Symposium on Food Communications and Sustainable Agri-Aqua Food Systems</a:t>
            </a:r>
            <a:r>
              <a:rPr lang="zh-CN" altLang="en-US" sz="2800" b="1" dirty="0"/>
              <a:t>　</a:t>
            </a:r>
            <a:endParaRPr lang="en-US" altLang="zh-CN" sz="2800" b="1" dirty="0"/>
          </a:p>
          <a:p>
            <a:pPr algn="ctr"/>
            <a:r>
              <a:rPr lang="en-US" altLang="zh-CN" sz="2800" b="1" dirty="0"/>
              <a:t>Connecting Primary Industries, Academia, and Society through the SDGs</a:t>
            </a:r>
            <a:endParaRPr lang="zh-CN" altLang="en-US" sz="2800" b="1" dirty="0"/>
          </a:p>
        </p:txBody>
      </p:sp>
      <p:pic>
        <p:nvPicPr>
          <p:cNvPr id="2" name="图片 2" descr="微信图片_2025-09-04_164048_939"/>
          <p:cNvPicPr>
            <a:picLocks noChangeAspect="1"/>
          </p:cNvPicPr>
          <p:nvPr/>
        </p:nvPicPr>
        <p:blipFill>
          <a:blip r:embed="rId6"/>
          <a:stretch>
            <a:fillRect/>
          </a:stretch>
        </p:blipFill>
        <p:spPr>
          <a:xfrm>
            <a:off x="20400645" y="6807835"/>
            <a:ext cx="10706735" cy="5757545"/>
          </a:xfrm>
          <a:prstGeom prst="rect">
            <a:avLst/>
          </a:prstGeom>
        </p:spPr>
      </p:pic>
      <p:sp>
        <p:nvSpPr>
          <p:cNvPr id="3" name="Text Box 16"/>
          <p:cNvSpPr txBox="1">
            <a:spLocks noChangeArrowheads="1"/>
          </p:cNvSpPr>
          <p:nvPr/>
        </p:nvSpPr>
        <p:spPr bwMode="auto">
          <a:xfrm>
            <a:off x="9991090" y="14124305"/>
            <a:ext cx="10408920" cy="1220470"/>
          </a:xfrm>
          <a:prstGeom prst="rect">
            <a:avLst/>
          </a:prstGeom>
          <a:solidFill>
            <a:schemeClr val="bg1">
              <a:alpha val="69000"/>
            </a:schemeClr>
          </a:solidFill>
          <a:ln>
            <a:solidFill>
              <a:srgbClr val="76357E"/>
            </a:solidFill>
          </a:ln>
          <a:effectLst/>
        </p:spPr>
        <p:txBody>
          <a:bodyPr wrap="square" lIns="187759" tIns="187759" rIns="187759" bIns="187759">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eaLnBrk="1" hangingPunct="1"/>
            <a:r>
              <a:rPr lang="en-US" altLang="zh-CN" sz="2800" i="1" dirty="0">
                <a:latin typeface="+mn-lt"/>
                <a:cs typeface="Arial" panose="020B0604020202020204" pitchFamily="34" charset="0"/>
              </a:rPr>
              <a:t>Properties and homologous proteins of antifreeze proteins from different plants</a:t>
            </a:r>
          </a:p>
        </p:txBody>
      </p:sp>
      <p:pic>
        <p:nvPicPr>
          <p:cNvPr id="6" name="语音 251003_214902">
            <a:hlinkClick r:id="" action="ppaction://media"/>
          </p:cNvPr>
          <p:cNvPicPr/>
          <p:nvPr>
            <a:audioFile r:link="rId3"/>
            <p:extLst>
              <p:ext uri="{DAA4B4D4-6D71-4841-9C94-3DE7FCFB9230}">
                <p14:media xmlns:p14="http://schemas.microsoft.com/office/powerpoint/2010/main" r:embed="rId2"/>
              </p:ext>
            </p:extLst>
          </p:nvPr>
        </p:nvPicPr>
        <p:blipFill>
          <a:blip r:embed="rId7"/>
          <a:stretch>
            <a:fillRect/>
          </a:stretch>
        </p:blipFill>
        <p:spPr>
          <a:xfrm>
            <a:off x="40593010" y="103251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801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677*660"/>
  <p:tag name="TABLE_ENDDRAG_RECT" val="780*1225*1677*660"/>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966</Words>
  <Application>Microsoft Office PowerPoint</Application>
  <PresentationFormat>ユーザー設定</PresentationFormat>
  <Paragraphs>62</Paragraphs>
  <Slides>1</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Arimo</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yuan ch</dc:creator>
  <cp:lastModifiedBy>ch yuan</cp:lastModifiedBy>
  <cp:revision>14</cp:revision>
  <dcterms:created xsi:type="dcterms:W3CDTF">2020-11-02T01:42:00Z</dcterms:created>
  <dcterms:modified xsi:type="dcterms:W3CDTF">2025-10-05T15:06:48Z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9192B0F143E04E7C8E3DD38D5D4368AD_13</vt:lpwstr>
  </property>
  <property fmtid="{D5CDD505-2E9C-101B-9397-08002B2CF9AE}" pid="3" name="KSOProductBuildVer">
    <vt:lpwstr>2052-12.1.0.22529</vt:lpwstr>
  </property>
</Properties>
</file>